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9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51F72-8708-4B17-AD97-1656A25463DE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E74F2C-6FBD-45DB-B3EB-EBB651D4D69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022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B7FA5-10AD-4F11-96EE-83F507F22E84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375B8-F196-478D-9426-E8EA3EA64B6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721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D9C9B-ACAD-48C9-8AA6-4986FC6C4554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48EE5-B070-4DBF-8DAD-30B06B3172A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406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EA63C-7C1B-4C7C-B116-57FBFF030B30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BDD8E-EB81-4B12-9392-740B91059A0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649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34C169-E139-44C7-A220-B2825601DF83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F29EB-17E7-4751-8836-3A9337AD684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032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D0F9C-A5F8-4CEA-AF41-CE9EFF8F0C51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FE746-30B5-4B29-8060-B4B9A66FC8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868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EE8E1-1F07-47AF-9995-E2457C9885A6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DA262-30A9-4A79-B608-E429D7FECA1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319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DC4C9-8747-407A-9526-F8551EE7C06F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E6CDD-98EC-4E05-AD9F-2A41CAF6711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7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12E06-74D8-488B-8A0A-A7DF959AECF4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6DC7C-0387-4CB1-90DA-9397929865B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155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35193-A65A-4F16-981C-AEAD4F2486F4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553851-9549-4216-8906-B248F8F639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303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B5511-805B-4B3B-9AAD-A4573F5487FE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1B214-CDFD-4A0A-991A-CE4F0A609AF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55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126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51C9E0F-CA81-411F-8BAB-E9ABAC8169E1}" type="datetimeFigureOut">
              <a:rPr lang="ru-RU"/>
              <a:pPr>
                <a:defRPr/>
              </a:pPr>
              <a:t>16.04.2014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F2196FF-9CCD-47C3-839A-F3B3F728900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510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STR%20Jan'14/Speak%20up/NEW%20case%20Govori.pp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9.png"/><Relationship Id="rId7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5" Type="http://schemas.openxmlformats.org/officeDocument/2006/relationships/image" Target="../media/image25.emf"/><Relationship Id="rId4" Type="http://schemas.openxmlformats.org/officeDocument/2006/relationships/hyperlink" Target="STR%20Jan'14/2014_01_15_mif1_jingl3.mp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hyperlink" Target="STR%20Jan'14/Myth%20busters_30_4x3.mp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92075" y="44450"/>
            <a:ext cx="7000875" cy="765175"/>
          </a:xfrm>
        </p:spPr>
        <p:txBody>
          <a:bodyPr/>
          <a:lstStyle/>
          <a:p>
            <a:pPr algn="l" eaLnBrk="1" hangingPunct="1"/>
            <a:r>
              <a:rPr lang="ru-RU" sz="3600" smtClean="0">
                <a:solidFill>
                  <a:srgbClr val="333333"/>
                </a:solidFill>
              </a:rPr>
              <a:t>Стрепсилс теряет долю рынка</a:t>
            </a:r>
            <a:endParaRPr lang="en-US" sz="3600" smtClean="0">
              <a:solidFill>
                <a:srgbClr val="333333"/>
              </a:solidFill>
            </a:endParaRP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41500"/>
            <a:ext cx="676910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41500"/>
            <a:ext cx="676910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2325" name="Заголовок 1"/>
          <p:cNvSpPr>
            <a:spLocks/>
          </p:cNvSpPr>
          <p:nvPr/>
        </p:nvSpPr>
        <p:spPr bwMode="auto">
          <a:xfrm>
            <a:off x="971550" y="1192213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800" smtClean="0">
                <a:solidFill>
                  <a:srgbClr val="333333"/>
                </a:solidFill>
                <a:cs typeface="Arial" pitchFamily="34" charset="0"/>
              </a:rPr>
              <a:t>Доля рынка в рублях, </a:t>
            </a:r>
            <a:r>
              <a:rPr lang="ru-RU" altLang="zh-TW" sz="2800" smtClean="0">
                <a:solidFill>
                  <a:srgbClr val="333333"/>
                </a:solidFill>
                <a:cs typeface="Arial" pitchFamily="34" charset="0"/>
              </a:rPr>
              <a:t>IMS</a:t>
            </a:r>
            <a:r>
              <a:rPr lang="en-US" altLang="zh-TW" sz="2800" smtClean="0">
                <a:solidFill>
                  <a:srgbClr val="333333"/>
                </a:solidFill>
                <a:cs typeface="Arial" pitchFamily="34" charset="0"/>
              </a:rPr>
              <a:t> Health</a:t>
            </a:r>
            <a:endParaRPr lang="zh-TW" altLang="en-US" sz="2800" smtClean="0">
              <a:solidFill>
                <a:srgbClr val="33333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61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5" name="Picture 9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663575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1539" name="Заголовок 1"/>
          <p:cNvSpPr>
            <a:spLocks/>
          </p:cNvSpPr>
          <p:nvPr/>
        </p:nvSpPr>
        <p:spPr bwMode="auto">
          <a:xfrm>
            <a:off x="0" y="0"/>
            <a:ext cx="7850188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Присоединяйтесь, приглашайте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  <p:sp>
        <p:nvSpPr>
          <p:cNvPr id="29700" name="Заголовок 1"/>
          <p:cNvSpPr>
            <a:spLocks/>
          </p:cNvSpPr>
          <p:nvPr/>
        </p:nvSpPr>
        <p:spPr bwMode="auto">
          <a:xfrm>
            <a:off x="1692275" y="5256213"/>
            <a:ext cx="6696075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993366"/>
                </a:solidFill>
                <a:cs typeface="Arial" pitchFamily="34" charset="0"/>
              </a:rPr>
              <a:t>И их станет еще больше!</a:t>
            </a:r>
            <a:endParaRPr lang="en-US" sz="3600" smtClean="0">
              <a:solidFill>
                <a:srgbClr val="993366"/>
              </a:solidFill>
              <a:cs typeface="Arial" pitchFamily="34" charset="0"/>
            </a:endParaRPr>
          </a:p>
        </p:txBody>
      </p:sp>
      <p:pic>
        <p:nvPicPr>
          <p:cNvPr id="321541" name="Picture 6" descr="68af14d8e8fa2434af6a3285a270aaf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974850"/>
            <a:ext cx="17526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7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357563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8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068638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852738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284538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2565400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1916113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41438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15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836613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2" name="Picture 16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28763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3" name="Picture 17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125538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5" name="Picture 19" descr="68af14d8e8fa2434af6a3285a270aa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6825"/>
            <a:ext cx="13970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10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Заголовок 1"/>
          <p:cNvSpPr>
            <a:spLocks/>
          </p:cNvSpPr>
          <p:nvPr/>
        </p:nvSpPr>
        <p:spPr bwMode="auto">
          <a:xfrm>
            <a:off x="34925" y="44450"/>
            <a:ext cx="7850188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Новый Стрепсилс для детей с 6 лет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0" t="15230" r="10963" b="15887"/>
          <a:stretch>
            <a:fillRect/>
          </a:stretch>
        </p:blipFill>
        <p:spPr bwMode="auto">
          <a:xfrm>
            <a:off x="5076825" y="1606550"/>
            <a:ext cx="2951163" cy="203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2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t="15230" r="14703" b="15230"/>
          <a:stretch>
            <a:fillRect/>
          </a:stretch>
        </p:blipFill>
        <p:spPr bwMode="auto">
          <a:xfrm>
            <a:off x="1403350" y="1604963"/>
            <a:ext cx="273685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3" name="Заголовок 1"/>
          <p:cNvSpPr>
            <a:spLocks/>
          </p:cNvSpPr>
          <p:nvPr/>
        </p:nvSpPr>
        <p:spPr bwMode="auto">
          <a:xfrm>
            <a:off x="3995738" y="2252663"/>
            <a:ext cx="122555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TW" sz="4800" b="1" smtClean="0">
                <a:solidFill>
                  <a:srgbClr val="993366"/>
                </a:solidFill>
                <a:cs typeface="Arial" pitchFamily="34" charset="0"/>
              </a:rPr>
              <a:t>+</a:t>
            </a:r>
            <a:endParaRPr lang="en-US" altLang="zh-TW" sz="4800" b="1" smtClean="0">
              <a:solidFill>
                <a:srgbClr val="993366"/>
              </a:solidFill>
              <a:cs typeface="Arial" pitchFamily="34" charset="0"/>
            </a:endParaRPr>
          </a:p>
        </p:txBody>
      </p:sp>
      <p:sp>
        <p:nvSpPr>
          <p:cNvPr id="27654" name="Заголовок 1"/>
          <p:cNvSpPr>
            <a:spLocks/>
          </p:cNvSpPr>
          <p:nvPr/>
        </p:nvSpPr>
        <p:spPr bwMode="auto">
          <a:xfrm>
            <a:off x="900113" y="4652963"/>
            <a:ext cx="78486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ru-RU" altLang="zh-TW" sz="3200" smtClean="0">
                <a:solidFill>
                  <a:srgbClr val="993366"/>
                </a:solidFill>
                <a:cs typeface="Arial" pitchFamily="34" charset="0"/>
              </a:rPr>
              <a:t>Быстрая дистрибуция и хорошая выкладка приблизят нас к плану на 25%!</a:t>
            </a:r>
            <a:endParaRPr lang="en-US" altLang="zh-TW" sz="3200" smtClean="0">
              <a:solidFill>
                <a:srgbClr val="99336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3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/>
      <p:bldP spid="276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586" name="Picture 1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1436" r="80344" b="11374"/>
          <a:stretch>
            <a:fillRect/>
          </a:stretch>
        </p:blipFill>
        <p:spPr bwMode="auto">
          <a:xfrm>
            <a:off x="5508625" y="1700213"/>
            <a:ext cx="2846388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3587" name="Заголовок 1"/>
          <p:cNvSpPr>
            <a:spLocks/>
          </p:cNvSpPr>
          <p:nvPr/>
        </p:nvSpPr>
        <p:spPr bwMode="auto">
          <a:xfrm>
            <a:off x="34925" y="44450"/>
            <a:ext cx="7850188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Новые рекламные кампании!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  <p:pic>
        <p:nvPicPr>
          <p:cNvPr id="323588" name="Picture 7">
            <a:hlinkClick r:id="rId3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4391025" cy="2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3589" name="Picture 10" descr="МИФ, ПРОСТО МИ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068638"/>
            <a:ext cx="100806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0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6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3949" r="19193" b="45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5" name="Заголовок 1"/>
          <p:cNvSpPr>
            <a:spLocks/>
          </p:cNvSpPr>
          <p:nvPr/>
        </p:nvSpPr>
        <p:spPr bwMode="auto">
          <a:xfrm>
            <a:off x="900113" y="3527425"/>
            <a:ext cx="7850187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6000" smtClean="0">
                <a:solidFill>
                  <a:prstClr val="white"/>
                </a:solidFill>
                <a:cs typeface="Arial" pitchFamily="34" charset="0"/>
              </a:rPr>
              <a:t>Кто наша целевая аудитория?</a:t>
            </a:r>
            <a:endParaRPr lang="en-US" sz="6000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9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9853" r="28050" b="22244"/>
          <a:stretch>
            <a:fillRect/>
          </a:stretch>
        </p:blipFill>
        <p:spPr bwMode="auto">
          <a:xfrm>
            <a:off x="-36513" y="0"/>
            <a:ext cx="91805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5635" name="Picture 3" descr="МИФ, ПРОСТО МИ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151288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5636" name="Picture 4" descr="77203878_Biznesvumen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573463"/>
            <a:ext cx="3240087" cy="224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5637" name="Picture 5" descr="woman-book-stack_3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3573463"/>
            <a:ext cx="1935163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5638" name="Picture 6" descr="День семьи, любви и верност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3573463"/>
            <a:ext cx="3062288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Заголовок 1"/>
          <p:cNvSpPr>
            <a:spLocks/>
          </p:cNvSpPr>
          <p:nvPr/>
        </p:nvSpPr>
        <p:spPr bwMode="auto">
          <a:xfrm>
            <a:off x="755650" y="2159000"/>
            <a:ext cx="7850188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5400" smtClean="0">
                <a:solidFill>
                  <a:prstClr val="white"/>
                </a:solidFill>
                <a:cs typeface="Arial" pitchFamily="34" charset="0"/>
              </a:rPr>
              <a:t>Благополучие семьи –    ее главная ценность!</a:t>
            </a:r>
            <a:endParaRPr lang="en-US" sz="5400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9853" r="28050" b="22244"/>
          <a:stretch>
            <a:fillRect/>
          </a:stretch>
        </p:blipFill>
        <p:spPr bwMode="auto">
          <a:xfrm>
            <a:off x="-36513" y="0"/>
            <a:ext cx="91805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6659" name="Picture 3" descr="МИФ, ПРОСТО МИ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151288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Заголовок 1"/>
          <p:cNvSpPr>
            <a:spLocks/>
          </p:cNvSpPr>
          <p:nvPr/>
        </p:nvSpPr>
        <p:spPr bwMode="auto">
          <a:xfrm>
            <a:off x="611188" y="1773238"/>
            <a:ext cx="82819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6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400" smtClean="0">
                <a:solidFill>
                  <a:prstClr val="white"/>
                </a:solidFill>
                <a:cs typeface="Arial" pitchFamily="34" charset="0"/>
              </a:rPr>
              <a:t>Стрепсилс Интенсив поможет стать настоящим экспертом</a:t>
            </a:r>
            <a:r>
              <a:rPr lang="en-US" sz="4400" smtClean="0">
                <a:solidFill>
                  <a:prstClr val="white"/>
                </a:solidFill>
                <a:cs typeface="Arial" pitchFamily="34" charset="0"/>
              </a:rPr>
              <a:t>!</a:t>
            </a:r>
            <a:r>
              <a:rPr lang="ru-RU" sz="4400" smtClean="0">
                <a:solidFill>
                  <a:prstClr val="white"/>
                </a:solidFill>
                <a:cs typeface="Arial" pitchFamily="34" charset="0"/>
              </a:rPr>
              <a:t> </a:t>
            </a:r>
            <a:endParaRPr lang="en-US" sz="440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6871" name="Заголовок 1"/>
          <p:cNvSpPr>
            <a:spLocks/>
          </p:cNvSpPr>
          <p:nvPr/>
        </p:nvSpPr>
        <p:spPr bwMode="auto">
          <a:xfrm>
            <a:off x="900113" y="3500438"/>
            <a:ext cx="806450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6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400" smtClean="0">
                <a:solidFill>
                  <a:prstClr val="white"/>
                </a:solidFill>
                <a:cs typeface="Arial" pitchFamily="34" charset="0"/>
              </a:rPr>
              <a:t>И развенчать главные мифы о здоровье!</a:t>
            </a:r>
            <a:endParaRPr lang="en-US" sz="4400" smtClean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36872" name="Picture 8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16113"/>
            <a:ext cx="3535363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1" t="4222" r="7458" b="6425"/>
          <a:stretch>
            <a:fillRect/>
          </a:stretch>
        </p:blipFill>
        <p:spPr bwMode="auto">
          <a:xfrm>
            <a:off x="4211638" y="4022725"/>
            <a:ext cx="2376487" cy="178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4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t="5902" r="8508" b="69954"/>
          <a:stretch>
            <a:fillRect/>
          </a:stretch>
        </p:blipFill>
        <p:spPr bwMode="auto">
          <a:xfrm>
            <a:off x="4211638" y="1866900"/>
            <a:ext cx="2376487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1844675"/>
            <a:ext cx="177165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6" name="Заголовок 1"/>
          <p:cNvSpPr>
            <a:spLocks/>
          </p:cNvSpPr>
          <p:nvPr/>
        </p:nvSpPr>
        <p:spPr bwMode="auto">
          <a:xfrm>
            <a:off x="107950" y="6237288"/>
            <a:ext cx="3671888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200" smtClean="0">
                <a:solidFill>
                  <a:prstClr val="white"/>
                </a:solidFill>
                <a:cs typeface="Arial" pitchFamily="34" charset="0"/>
              </a:rPr>
              <a:t>Веб-платформа </a:t>
            </a:r>
            <a:endParaRPr lang="en-US" sz="320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6877" name="Заголовок 1"/>
          <p:cNvSpPr>
            <a:spLocks/>
          </p:cNvSpPr>
          <p:nvPr/>
        </p:nvSpPr>
        <p:spPr bwMode="auto">
          <a:xfrm>
            <a:off x="4140200" y="3213100"/>
            <a:ext cx="25209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200" smtClean="0">
                <a:solidFill>
                  <a:prstClr val="white"/>
                </a:solidFill>
                <a:cs typeface="Arial" pitchFamily="34" charset="0"/>
              </a:rPr>
              <a:t>Видео-тест </a:t>
            </a:r>
            <a:endParaRPr lang="en-US" sz="320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6878" name="Заголовок 1"/>
          <p:cNvSpPr>
            <a:spLocks/>
          </p:cNvSpPr>
          <p:nvPr/>
        </p:nvSpPr>
        <p:spPr bwMode="auto">
          <a:xfrm>
            <a:off x="4140200" y="5949950"/>
            <a:ext cx="25209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200" smtClean="0">
                <a:solidFill>
                  <a:prstClr val="white"/>
                </a:solidFill>
                <a:cs typeface="Arial" pitchFamily="34" charset="0"/>
              </a:rPr>
              <a:t>Графический тест </a:t>
            </a:r>
            <a:endParaRPr lang="en-US" sz="320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6879" name="Заголовок 1"/>
          <p:cNvSpPr>
            <a:spLocks/>
          </p:cNvSpPr>
          <p:nvPr/>
        </p:nvSpPr>
        <p:spPr bwMode="auto">
          <a:xfrm>
            <a:off x="6877050" y="5949950"/>
            <a:ext cx="2195513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200" smtClean="0">
                <a:solidFill>
                  <a:prstClr val="white"/>
                </a:solidFill>
                <a:cs typeface="Arial" pitchFamily="34" charset="0"/>
              </a:rPr>
              <a:t>Группы в соц. сетях </a:t>
            </a:r>
            <a:endParaRPr lang="en-US" sz="3200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0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62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tmFilter="0,0; .5, 1; 1, 1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to="0.75" calcmode="lin" valueType="num">
                                      <p:cBhvr override="childStyle">
                                        <p:cTn id="23" dur="2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94444E-6 1.48148E-6 L 0.03559 -0.24676 " pathEditMode="fixed" rAng="0" ptsTypes="AA">
                                      <p:cBhvr>
                                        <p:cTn id="25" dur="2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233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to="0.75" calcmode="lin" valueType="num">
                                      <p:cBhvr override="childStyle">
                                        <p:cTn id="27" dur="2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77778E-7 4.07407E-6 L 0.0158 -0.4199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2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3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/>
      <p:bldP spid="36868" grpId="1"/>
      <p:bldP spid="36868" grpId="2"/>
      <p:bldP spid="36871" grpId="0"/>
      <p:bldP spid="36871" grpId="1"/>
      <p:bldP spid="36871" grpId="2"/>
      <p:bldP spid="36876" grpId="0"/>
      <p:bldP spid="36877" grpId="0"/>
      <p:bldP spid="36878" grpId="0"/>
      <p:bldP spid="368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9853" r="28050" b="22244"/>
          <a:stretch>
            <a:fillRect/>
          </a:stretch>
        </p:blipFill>
        <p:spPr bwMode="auto">
          <a:xfrm>
            <a:off x="-36513" y="0"/>
            <a:ext cx="91805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683" name="Picture 3" descr="МИФ, ПРОСТО МИ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151288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0" name="Заголовок 1"/>
          <p:cNvSpPr>
            <a:spLocks/>
          </p:cNvSpPr>
          <p:nvPr/>
        </p:nvSpPr>
        <p:spPr bwMode="auto">
          <a:xfrm>
            <a:off x="827088" y="1125538"/>
            <a:ext cx="7850187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400" smtClean="0">
                <a:solidFill>
                  <a:prstClr val="white"/>
                </a:solidFill>
                <a:cs typeface="Arial" pitchFamily="34" charset="0"/>
              </a:rPr>
              <a:t>Нас увидят</a:t>
            </a:r>
            <a:endParaRPr lang="en-US" sz="440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5851" name="Заголовок 1"/>
          <p:cNvSpPr>
            <a:spLocks/>
          </p:cNvSpPr>
          <p:nvPr/>
        </p:nvSpPr>
        <p:spPr bwMode="auto">
          <a:xfrm>
            <a:off x="971550" y="3357563"/>
            <a:ext cx="7850188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400" smtClean="0">
                <a:solidFill>
                  <a:prstClr val="white"/>
                </a:solidFill>
                <a:cs typeface="Arial" pitchFamily="34" charset="0"/>
              </a:rPr>
              <a:t>В активностях поучаствуют</a:t>
            </a:r>
            <a:endParaRPr lang="en-US" sz="4400" smtClean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35852" name="Picture 7" descr="facebook-5million-fans_thum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1" b="26709"/>
          <a:stretch>
            <a:fillRect/>
          </a:stretch>
        </p:blipFill>
        <p:spPr bwMode="auto">
          <a:xfrm>
            <a:off x="2916238" y="4581525"/>
            <a:ext cx="4032250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3" name="Заголовок 1"/>
          <p:cNvSpPr>
            <a:spLocks/>
          </p:cNvSpPr>
          <p:nvPr/>
        </p:nvSpPr>
        <p:spPr bwMode="auto">
          <a:xfrm>
            <a:off x="827088" y="2232025"/>
            <a:ext cx="7850187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60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15 000 000 человек</a:t>
            </a:r>
            <a:endParaRPr lang="en-US" sz="6000" b="1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7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tmFilter="0,0; .5, 1; 1, 1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30" presetID="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3585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0" grpId="0"/>
      <p:bldP spid="35851" grpId="0"/>
      <p:bldP spid="358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70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9853" r="28050" b="22244"/>
          <a:stretch>
            <a:fillRect/>
          </a:stretch>
        </p:blipFill>
        <p:spPr bwMode="auto">
          <a:xfrm>
            <a:off x="-36513" y="0"/>
            <a:ext cx="91805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707" name="Picture 8" descr="МИФ, ПРОСТО МИ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151288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708" name="Заголовок 1"/>
          <p:cNvSpPr>
            <a:spLocks/>
          </p:cNvSpPr>
          <p:nvPr/>
        </p:nvSpPr>
        <p:spPr bwMode="auto">
          <a:xfrm>
            <a:off x="1293813" y="404813"/>
            <a:ext cx="7850187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400" smtClean="0">
                <a:solidFill>
                  <a:prstClr val="white"/>
                </a:solidFill>
                <a:cs typeface="Arial" pitchFamily="34" charset="0"/>
              </a:rPr>
              <a:t>Еще больше…</a:t>
            </a:r>
            <a:endParaRPr lang="en-US" sz="4400" smtClean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31765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060575"/>
            <a:ext cx="3370262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66" name="Заголовок 1"/>
          <p:cNvSpPr>
            <a:spLocks/>
          </p:cNvSpPr>
          <p:nvPr/>
        </p:nvSpPr>
        <p:spPr bwMode="auto">
          <a:xfrm>
            <a:off x="179388" y="3571875"/>
            <a:ext cx="25923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200" smtClean="0">
                <a:solidFill>
                  <a:prstClr val="white"/>
                </a:solidFill>
                <a:cs typeface="Arial" pitchFamily="34" charset="0"/>
              </a:rPr>
              <a:t>Поликлиники </a:t>
            </a:r>
            <a:br>
              <a:rPr lang="ru-RU" sz="3200" smtClean="0">
                <a:solidFill>
                  <a:prstClr val="white"/>
                </a:solidFill>
                <a:cs typeface="Arial" pitchFamily="34" charset="0"/>
              </a:rPr>
            </a:br>
            <a:r>
              <a:rPr lang="ru-RU" sz="3200" smtClean="0">
                <a:solidFill>
                  <a:prstClr val="white"/>
                </a:solidFill>
                <a:cs typeface="Arial" pitchFamily="34" charset="0"/>
              </a:rPr>
              <a:t>1,4 млн</a:t>
            </a:r>
            <a:endParaRPr lang="en-US" sz="320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1767" name="Заголовок 1"/>
          <p:cNvSpPr>
            <a:spLocks/>
          </p:cNvSpPr>
          <p:nvPr/>
        </p:nvSpPr>
        <p:spPr bwMode="auto">
          <a:xfrm>
            <a:off x="6372225" y="3573463"/>
            <a:ext cx="2592388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200" smtClean="0">
                <a:solidFill>
                  <a:prstClr val="white"/>
                </a:solidFill>
                <a:cs typeface="Arial" pitchFamily="34" charset="0"/>
              </a:rPr>
              <a:t>Пресса </a:t>
            </a:r>
            <a:br>
              <a:rPr lang="ru-RU" sz="3200" smtClean="0">
                <a:solidFill>
                  <a:prstClr val="white"/>
                </a:solidFill>
                <a:cs typeface="Arial" pitchFamily="34" charset="0"/>
              </a:rPr>
            </a:br>
            <a:r>
              <a:rPr lang="ru-RU" sz="3200" smtClean="0">
                <a:solidFill>
                  <a:prstClr val="white"/>
                </a:solidFill>
                <a:cs typeface="Arial" pitchFamily="34" charset="0"/>
              </a:rPr>
              <a:t>2,4 млн</a:t>
            </a:r>
            <a:endParaRPr lang="en-US" sz="3200" smtClean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31769" name="Picture 25" descr="7676072_b037286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38" y="1406525"/>
            <a:ext cx="143827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1700213"/>
            <a:ext cx="125730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1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3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6" grpId="0"/>
      <p:bldP spid="317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9853" r="28050" b="22244"/>
          <a:stretch>
            <a:fillRect/>
          </a:stretch>
        </p:blipFill>
        <p:spPr bwMode="auto">
          <a:xfrm>
            <a:off x="-36513" y="0"/>
            <a:ext cx="91805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9731" name="Picture 3" descr="МИФ, ПРОСТО МИ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151288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9732" name="Заголовок 1"/>
          <p:cNvSpPr>
            <a:spLocks/>
          </p:cNvSpPr>
          <p:nvPr/>
        </p:nvSpPr>
        <p:spPr bwMode="auto">
          <a:xfrm>
            <a:off x="1042988" y="404813"/>
            <a:ext cx="7850187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4400" smtClean="0">
                <a:solidFill>
                  <a:prstClr val="white"/>
                </a:solidFill>
                <a:cs typeface="Arial" pitchFamily="34" charset="0"/>
              </a:rPr>
              <a:t>И еще больше…</a:t>
            </a:r>
            <a:endParaRPr lang="en-US" sz="440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7897" name="Заголовок 1"/>
          <p:cNvSpPr>
            <a:spLocks/>
          </p:cNvSpPr>
          <p:nvPr/>
        </p:nvSpPr>
        <p:spPr bwMode="auto">
          <a:xfrm>
            <a:off x="827088" y="2951163"/>
            <a:ext cx="7850187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ru-RU" sz="60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ТВ-ролик!</a:t>
            </a:r>
            <a:endParaRPr lang="en-US" sz="6000" b="1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itchFamily="34" charset="0"/>
            </a:endParaRPr>
          </a:p>
        </p:txBody>
      </p:sp>
      <p:pic>
        <p:nvPicPr>
          <p:cNvPr id="37899" name="Picture 11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3" t="20682" r="20303" b="10417"/>
          <a:stretch>
            <a:fillRect/>
          </a:stretch>
        </p:blipFill>
        <p:spPr bwMode="auto">
          <a:xfrm>
            <a:off x="1331913" y="2205038"/>
            <a:ext cx="6769100" cy="442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55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64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94444E-6 -1.11111E-6 L -0.00382 -0.269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7" grpId="0"/>
      <p:bldP spid="3789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Заголовок 1"/>
          <p:cNvSpPr>
            <a:spLocks/>
          </p:cNvSpPr>
          <p:nvPr/>
        </p:nvSpPr>
        <p:spPr bwMode="auto">
          <a:xfrm>
            <a:off x="34925" y="44450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Фокусы на 1й цикл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  <p:sp>
        <p:nvSpPr>
          <p:cNvPr id="38915" name="Заголовок 1"/>
          <p:cNvSpPr>
            <a:spLocks/>
          </p:cNvSpPr>
          <p:nvPr/>
        </p:nvSpPr>
        <p:spPr bwMode="auto">
          <a:xfrm>
            <a:off x="755650" y="1700213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3200" b="1" smtClean="0">
                <a:solidFill>
                  <a:srgbClr val="993366"/>
                </a:solidFill>
                <a:cs typeface="Arial" pitchFamily="34" charset="0"/>
              </a:rPr>
              <a:t> Детейленг!</a:t>
            </a:r>
            <a:endParaRPr lang="zh-TW" altLang="en-US" sz="3200" b="1" smtClean="0">
              <a:solidFill>
                <a:srgbClr val="993366"/>
              </a:solidFill>
              <a:cs typeface="Arial" pitchFamily="34" charset="0"/>
            </a:endParaRPr>
          </a:p>
        </p:txBody>
      </p:sp>
      <p:sp>
        <p:nvSpPr>
          <p:cNvPr id="38916" name="Заголовок 1"/>
          <p:cNvSpPr>
            <a:spLocks/>
          </p:cNvSpPr>
          <p:nvPr/>
        </p:nvSpPr>
        <p:spPr bwMode="auto">
          <a:xfrm>
            <a:off x="755650" y="2763838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3200" b="1" smtClean="0">
                <a:solidFill>
                  <a:srgbClr val="993366"/>
                </a:solidFill>
                <a:cs typeface="Arial" pitchFamily="34" charset="0"/>
              </a:rPr>
              <a:t> Дистрибуция и выкладка!</a:t>
            </a:r>
            <a:endParaRPr lang="zh-TW" altLang="en-US" sz="3200" b="1" smtClean="0">
              <a:solidFill>
                <a:srgbClr val="993366"/>
              </a:solidFill>
              <a:cs typeface="Arial" pitchFamily="34" charset="0"/>
            </a:endParaRPr>
          </a:p>
        </p:txBody>
      </p:sp>
      <p:sp>
        <p:nvSpPr>
          <p:cNvPr id="38917" name="Заголовок 1"/>
          <p:cNvSpPr>
            <a:spLocks/>
          </p:cNvSpPr>
          <p:nvPr/>
        </p:nvSpPr>
        <p:spPr bwMode="auto">
          <a:xfrm>
            <a:off x="755650" y="3887788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3200" b="1" smtClean="0">
                <a:solidFill>
                  <a:srgbClr val="993366"/>
                </a:solidFill>
                <a:cs typeface="Arial" pitchFamily="34" charset="0"/>
              </a:rPr>
              <a:t> Использование кампаний для увеличения продаж</a:t>
            </a:r>
            <a:endParaRPr lang="zh-TW" altLang="en-US" sz="3200" b="1" smtClean="0">
              <a:solidFill>
                <a:srgbClr val="99336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6" grpId="0"/>
      <p:bldP spid="389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1890713"/>
            <a:ext cx="6911975" cy="390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3347" name="Заголовок 1"/>
          <p:cNvSpPr>
            <a:spLocks/>
          </p:cNvSpPr>
          <p:nvPr/>
        </p:nvSpPr>
        <p:spPr bwMode="auto">
          <a:xfrm>
            <a:off x="179388" y="215900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Снижение доли рынка в штуках не такое сильное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  <p:sp>
        <p:nvSpPr>
          <p:cNvPr id="313348" name="Заголовок 1"/>
          <p:cNvSpPr>
            <a:spLocks/>
          </p:cNvSpPr>
          <p:nvPr/>
        </p:nvSpPr>
        <p:spPr bwMode="auto">
          <a:xfrm>
            <a:off x="1027113" y="1125538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800" smtClean="0">
                <a:solidFill>
                  <a:srgbClr val="333333"/>
                </a:solidFill>
                <a:cs typeface="Arial" pitchFamily="34" charset="0"/>
              </a:rPr>
              <a:t>Доля рынка в штуках, </a:t>
            </a:r>
            <a:r>
              <a:rPr lang="ru-RU" altLang="zh-TW" sz="2800" smtClean="0">
                <a:solidFill>
                  <a:srgbClr val="333333"/>
                </a:solidFill>
                <a:cs typeface="Arial" pitchFamily="34" charset="0"/>
              </a:rPr>
              <a:t>IMS</a:t>
            </a:r>
            <a:r>
              <a:rPr lang="en-US" altLang="zh-TW" sz="2800" smtClean="0">
                <a:solidFill>
                  <a:srgbClr val="333333"/>
                </a:solidFill>
                <a:cs typeface="Arial" pitchFamily="34" charset="0"/>
              </a:rPr>
              <a:t> Health</a:t>
            </a:r>
            <a:endParaRPr lang="zh-TW" altLang="en-US" sz="2800" smtClean="0">
              <a:solidFill>
                <a:srgbClr val="333333"/>
              </a:solidFill>
              <a:cs typeface="Arial" pitchFamily="34" charset="0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916113"/>
            <a:ext cx="6911975" cy="390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26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Заголовок 1"/>
          <p:cNvSpPr>
            <a:spLocks/>
          </p:cNvSpPr>
          <p:nvPr/>
        </p:nvSpPr>
        <p:spPr bwMode="auto">
          <a:xfrm>
            <a:off x="539750" y="1844675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2014 год будет сложным…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  <p:sp>
        <p:nvSpPr>
          <p:cNvPr id="5126" name="Заголовок 1"/>
          <p:cNvSpPr>
            <a:spLocks/>
          </p:cNvSpPr>
          <p:nvPr/>
        </p:nvSpPr>
        <p:spPr bwMode="auto">
          <a:xfrm>
            <a:off x="539750" y="3240088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Но интересным!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58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Заголовок 1"/>
          <p:cNvSpPr>
            <a:spLocks/>
          </p:cNvSpPr>
          <p:nvPr/>
        </p:nvSpPr>
        <p:spPr bwMode="auto">
          <a:xfrm>
            <a:off x="34925" y="44450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Нас ждет много нового!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  <p:sp>
        <p:nvSpPr>
          <p:cNvPr id="22532" name="Заголовок 1"/>
          <p:cNvSpPr>
            <a:spLocks/>
          </p:cNvSpPr>
          <p:nvPr/>
        </p:nvSpPr>
        <p:spPr bwMode="auto">
          <a:xfrm>
            <a:off x="755650" y="1700213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3200" b="1" smtClean="0">
                <a:solidFill>
                  <a:srgbClr val="993366"/>
                </a:solidFill>
                <a:cs typeface="Arial" pitchFamily="34" charset="0"/>
              </a:rPr>
              <a:t> В детейленге</a:t>
            </a:r>
            <a:endParaRPr lang="zh-TW" altLang="en-US" sz="3200" b="1" smtClean="0">
              <a:solidFill>
                <a:srgbClr val="993366"/>
              </a:solidFill>
              <a:cs typeface="Arial" pitchFamily="34" charset="0"/>
            </a:endParaRPr>
          </a:p>
        </p:txBody>
      </p:sp>
      <p:sp>
        <p:nvSpPr>
          <p:cNvPr id="22534" name="Заголовок 1"/>
          <p:cNvSpPr>
            <a:spLocks/>
          </p:cNvSpPr>
          <p:nvPr/>
        </p:nvSpPr>
        <p:spPr bwMode="auto">
          <a:xfrm>
            <a:off x="755650" y="2763838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3200" b="1" smtClean="0">
                <a:solidFill>
                  <a:srgbClr val="993366"/>
                </a:solidFill>
                <a:cs typeface="Arial" pitchFamily="34" charset="0"/>
              </a:rPr>
              <a:t> В портфеле</a:t>
            </a:r>
            <a:endParaRPr lang="zh-TW" altLang="en-US" sz="3200" b="1" smtClean="0">
              <a:solidFill>
                <a:srgbClr val="993366"/>
              </a:solidFill>
              <a:cs typeface="Arial" pitchFamily="34" charset="0"/>
            </a:endParaRPr>
          </a:p>
        </p:txBody>
      </p:sp>
      <p:sp>
        <p:nvSpPr>
          <p:cNvPr id="22535" name="Заголовок 1"/>
          <p:cNvSpPr>
            <a:spLocks/>
          </p:cNvSpPr>
          <p:nvPr/>
        </p:nvSpPr>
        <p:spPr bwMode="auto">
          <a:xfrm>
            <a:off x="755650" y="3887788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3200" b="1" smtClean="0">
                <a:solidFill>
                  <a:srgbClr val="993366"/>
                </a:solidFill>
                <a:cs typeface="Arial" pitchFamily="34" charset="0"/>
              </a:rPr>
              <a:t> В маркетинговой поддержке</a:t>
            </a:r>
            <a:endParaRPr lang="zh-TW" altLang="en-US" sz="3200" b="1" smtClean="0">
              <a:solidFill>
                <a:srgbClr val="99336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6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  <p:bldP spid="22534" grpId="0"/>
      <p:bldP spid="225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92075" y="215900"/>
            <a:ext cx="7000875" cy="765175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1" hangingPunct="1">
              <a:lnSpc>
                <a:spcPct val="80000"/>
              </a:lnSpc>
            </a:pPr>
            <a:r>
              <a:rPr lang="ru-RU" sz="3600" smtClean="0">
                <a:solidFill>
                  <a:srgbClr val="333333"/>
                </a:solidFill>
              </a:rPr>
              <a:t>Детейлинг – наше все!</a:t>
            </a:r>
            <a:endParaRPr lang="en-US" sz="3600" smtClean="0">
              <a:solidFill>
                <a:srgbClr val="333333"/>
              </a:solidFill>
            </a:endParaRPr>
          </a:p>
        </p:txBody>
      </p:sp>
      <p:graphicFrame>
        <p:nvGraphicFramePr>
          <p:cNvPr id="316419" name="Object 3"/>
          <p:cNvGraphicFramePr>
            <a:graphicFrameLocks noChangeAspect="1"/>
          </p:cNvGraphicFramePr>
          <p:nvPr/>
        </p:nvGraphicFramePr>
        <p:xfrm>
          <a:off x="250825" y="2060575"/>
          <a:ext cx="3965575" cy="364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hart" r:id="rId3" imgW="3295480" imgH="3038464" progId="Excel.Chart.8">
                  <p:embed/>
                </p:oleObj>
              </mc:Choice>
              <mc:Fallback>
                <p:oleObj name="Chart" r:id="rId3" imgW="3295480" imgH="3038464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060575"/>
                        <a:ext cx="3965575" cy="364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0" name="Text Box 4"/>
          <p:cNvSpPr txBox="1">
            <a:spLocks noChangeArrowheads="1"/>
          </p:cNvSpPr>
          <p:nvPr/>
        </p:nvSpPr>
        <p:spPr bwMode="auto">
          <a:xfrm>
            <a:off x="1763713" y="1982788"/>
            <a:ext cx="935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ru-RU" b="1" smtClean="0">
                <a:solidFill>
                  <a:srgbClr val="333333"/>
                </a:solidFill>
                <a:latin typeface="Calibri" pitchFamily="34" charset="0"/>
              </a:rPr>
              <a:t>+143%</a:t>
            </a:r>
            <a:endParaRPr lang="en-US" b="1" smtClean="0">
              <a:solidFill>
                <a:srgbClr val="333333"/>
              </a:solidFill>
              <a:latin typeface="Calibri" pitchFamily="34" charset="0"/>
            </a:endParaRPr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91" r="53047"/>
          <a:stretch>
            <a:fillRect/>
          </a:stretch>
        </p:blipFill>
        <p:spPr bwMode="auto">
          <a:xfrm>
            <a:off x="4284663" y="3084513"/>
            <a:ext cx="4751387" cy="225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8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3" r="53047" b="66585"/>
          <a:stretch>
            <a:fillRect/>
          </a:stretch>
        </p:blipFill>
        <p:spPr bwMode="auto">
          <a:xfrm>
            <a:off x="4284663" y="2205038"/>
            <a:ext cx="4751387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31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3025"/>
            <a:ext cx="8750300" cy="358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203575" y="2278063"/>
            <a:ext cx="1223963" cy="215900"/>
          </a:xfrm>
          <a:prstGeom prst="rect">
            <a:avLst/>
          </a:prstGeom>
          <a:noFill/>
          <a:ln w="3810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661150" y="2278063"/>
            <a:ext cx="1223963" cy="215900"/>
          </a:xfrm>
          <a:prstGeom prst="rect">
            <a:avLst/>
          </a:prstGeom>
          <a:noFill/>
          <a:ln w="3810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3203575" y="4725988"/>
            <a:ext cx="1223963" cy="215900"/>
          </a:xfrm>
          <a:prstGeom prst="rect">
            <a:avLst/>
          </a:prstGeom>
          <a:noFill/>
          <a:ln w="3810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7740650" y="4725988"/>
            <a:ext cx="1223963" cy="215900"/>
          </a:xfrm>
          <a:prstGeom prst="rect">
            <a:avLst/>
          </a:prstGeom>
          <a:noFill/>
          <a:ln w="38100">
            <a:solidFill>
              <a:srgbClr val="99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7447" name="Заголовок 1"/>
          <p:cNvSpPr>
            <a:spLocks/>
          </p:cNvSpPr>
          <p:nvPr/>
        </p:nvSpPr>
        <p:spPr bwMode="auto">
          <a:xfrm>
            <a:off x="34925" y="44450"/>
            <a:ext cx="70008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Новые материалы для детейлинга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  <p:pic>
        <p:nvPicPr>
          <p:cNvPr id="317448" name="Picture 12" descr="midd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5084763"/>
            <a:ext cx="244792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75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10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animBg="1"/>
      <p:bldP spid="23558" grpId="0" animBg="1"/>
      <p:bldP spid="23559" grpId="0" animBg="1"/>
      <p:bldP spid="235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Заголовок 1"/>
          <p:cNvSpPr>
            <a:spLocks/>
          </p:cNvSpPr>
          <p:nvPr/>
        </p:nvSpPr>
        <p:spPr bwMode="auto">
          <a:xfrm>
            <a:off x="34925" y="44450"/>
            <a:ext cx="7850188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Доктор на работе.ру – новый инструмент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  <p:pic>
        <p:nvPicPr>
          <p:cNvPr id="31846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9" r="13654" b="15712"/>
          <a:stretch>
            <a:fillRect/>
          </a:stretch>
        </p:blipFill>
        <p:spPr bwMode="auto">
          <a:xfrm>
            <a:off x="827088" y="1196975"/>
            <a:ext cx="7488237" cy="377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68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Заголовок 1"/>
          <p:cNvSpPr>
            <a:spLocks/>
          </p:cNvSpPr>
          <p:nvPr/>
        </p:nvSpPr>
        <p:spPr bwMode="auto">
          <a:xfrm>
            <a:off x="177800" y="142875"/>
            <a:ext cx="7850188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333333"/>
                </a:solidFill>
                <a:cs typeface="Arial" pitchFamily="34" charset="0"/>
              </a:rPr>
              <a:t>8-10 </a:t>
            </a: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публикаций в месяц</a:t>
            </a:r>
            <a:br>
              <a:rPr lang="ru-RU" sz="3600" smtClean="0">
                <a:solidFill>
                  <a:srgbClr val="333333"/>
                </a:solidFill>
                <a:cs typeface="Arial" pitchFamily="34" charset="0"/>
              </a:rPr>
            </a:b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12 месяцев в 2014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  <p:pic>
        <p:nvPicPr>
          <p:cNvPr id="3194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5" t="15755" r="19473"/>
          <a:stretch>
            <a:fillRect/>
          </a:stretch>
        </p:blipFill>
        <p:spPr bwMode="auto">
          <a:xfrm>
            <a:off x="1331913" y="981075"/>
            <a:ext cx="5761037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9492" name="Заголовок 1"/>
          <p:cNvSpPr>
            <a:spLocks/>
          </p:cNvSpPr>
          <p:nvPr/>
        </p:nvSpPr>
        <p:spPr bwMode="auto">
          <a:xfrm>
            <a:off x="250825" y="5661025"/>
            <a:ext cx="7850188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200" b="1" smtClean="0">
                <a:solidFill>
                  <a:srgbClr val="993366"/>
                </a:solidFill>
                <a:cs typeface="Arial" pitchFamily="34" charset="0"/>
              </a:rPr>
              <a:t>&gt;</a:t>
            </a:r>
            <a:r>
              <a:rPr lang="ru-RU" altLang="zh-TW" sz="3200" b="1" smtClean="0">
                <a:solidFill>
                  <a:srgbClr val="993366"/>
                </a:solidFill>
                <a:cs typeface="Arial" pitchFamily="34" charset="0"/>
              </a:rPr>
              <a:t> 1 800 ЛОРов</a:t>
            </a:r>
            <a:br>
              <a:rPr lang="ru-RU" altLang="zh-TW" sz="3200" b="1" smtClean="0">
                <a:solidFill>
                  <a:srgbClr val="993366"/>
                </a:solidFill>
                <a:cs typeface="Arial" pitchFamily="34" charset="0"/>
              </a:rPr>
            </a:br>
            <a:r>
              <a:rPr lang="en-US" altLang="zh-TW" sz="3200" b="1" smtClean="0">
                <a:solidFill>
                  <a:srgbClr val="993366"/>
                </a:solidFill>
                <a:cs typeface="Arial" pitchFamily="34" charset="0"/>
              </a:rPr>
              <a:t>&gt; </a:t>
            </a:r>
            <a:r>
              <a:rPr lang="ru-RU" altLang="zh-TW" sz="3200" b="1" smtClean="0">
                <a:solidFill>
                  <a:srgbClr val="993366"/>
                </a:solidFill>
                <a:cs typeface="Arial" pitchFamily="34" charset="0"/>
              </a:rPr>
              <a:t>14 300 Терапевтов</a:t>
            </a:r>
            <a:endParaRPr lang="en-US" altLang="zh-TW" sz="3200" b="1" smtClean="0">
              <a:solidFill>
                <a:srgbClr val="99336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3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Заголовок 1"/>
          <p:cNvSpPr>
            <a:spLocks/>
          </p:cNvSpPr>
          <p:nvPr/>
        </p:nvSpPr>
        <p:spPr bwMode="auto">
          <a:xfrm>
            <a:off x="34925" y="44450"/>
            <a:ext cx="7850188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Нас увидят более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  <p:pic>
        <p:nvPicPr>
          <p:cNvPr id="320515" name="Picture 4" descr="30-percent-24033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5"/>
          <a:stretch>
            <a:fillRect/>
          </a:stretch>
        </p:blipFill>
        <p:spPr bwMode="auto">
          <a:xfrm>
            <a:off x="1619250" y="908050"/>
            <a:ext cx="554513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0516" name="Заголовок 1"/>
          <p:cNvSpPr>
            <a:spLocks/>
          </p:cNvSpPr>
          <p:nvPr/>
        </p:nvSpPr>
        <p:spPr bwMode="auto">
          <a:xfrm>
            <a:off x="2268538" y="4941888"/>
            <a:ext cx="6696075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600" smtClean="0">
                <a:solidFill>
                  <a:srgbClr val="333333"/>
                </a:solidFill>
                <a:cs typeface="Arial" pitchFamily="34" charset="0"/>
              </a:rPr>
              <a:t>Всех ЛОРов и терапевтов</a:t>
            </a:r>
            <a:endParaRPr lang="en-US" sz="3600" smtClean="0">
              <a:solidFill>
                <a:srgbClr val="33333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63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On-screen Show (4:3)</PresentationFormat>
  <Paragraphs>44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Office Theme</vt:lpstr>
      <vt:lpstr>10_Тема Office</vt:lpstr>
      <vt:lpstr>Microsoft Office Excel Chart</vt:lpstr>
      <vt:lpstr>Стрепсилс теряет долю рынка</vt:lpstr>
      <vt:lpstr>PowerPoint Presentation</vt:lpstr>
      <vt:lpstr>PowerPoint Presentation</vt:lpstr>
      <vt:lpstr>PowerPoint Presentation</vt:lpstr>
      <vt:lpstr>Детейлинг – наше все!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Стрепсилс теряет долю рынка</dc:title>
  <dc:creator>Petrukhina, Tatiana</dc:creator>
  <cp:lastModifiedBy>Petrukhina, Tatiana</cp:lastModifiedBy>
  <cp:revision>1</cp:revision>
  <dcterms:created xsi:type="dcterms:W3CDTF">2006-08-16T00:00:00Z</dcterms:created>
  <dcterms:modified xsi:type="dcterms:W3CDTF">2014-04-16T12:19:55Z</dcterms:modified>
</cp:coreProperties>
</file>